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59" r:id="rId5"/>
    <p:sldId id="264" r:id="rId6"/>
    <p:sldId id="265" r:id="rId7"/>
    <p:sldId id="256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41D2-BE6C-DB4B-8471-FEBCDAE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8E97E-0105-884F-B07D-C3C60A32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5A68-ABE2-1C4D-AAF1-62876651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D9F5-1045-4246-8A67-B7950F82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C40-072B-4146-86FB-051DB161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5DB4-43B1-854F-B3E0-29B1B426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F5B59-CEA1-F347-A500-72DFC9D84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7B313-1D84-3145-86AF-3C637BFB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A5A0-CE87-0947-AD10-2C0ED21D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2963-8B00-0F45-AB31-E6DC6263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B437B-C419-E14D-BE0C-305398E2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D7AF7-B72E-2C41-9CF0-935AB65D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373F-3869-9544-817A-AE0B30E7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9B60-C137-1847-A738-64D8150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43E20-A49C-9248-BE40-8ED2B471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C0F3-D30D-CE4A-8D8F-4E7AC873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68BA-D51F-7F49-9730-C19E574F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A59E-7AAB-6647-AB00-C9633E3B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8A8E-83E0-D343-B0FF-38D90A2A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34BF-6C75-A94E-B6BF-F593100A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D0B7-D7B8-A34F-8C9A-065D5595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1834-2AEF-BE49-B57E-ECEE3589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3C8D-8BA5-B141-9EA8-4661E3D5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5734-1D62-C244-B48F-B68147AD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209D1-C6BC-2D47-BF2B-6E695F55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08A2-B019-E34B-AAA4-9C308350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AAAE-16A8-3341-AF7A-A3AA33A27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223EC-FEAC-2544-B01A-BBE73A378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946F2-1CDB-EE41-B7F5-3F64D50F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EB81-3616-274E-A0A5-9FFDA9F5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38BCA-3896-A040-9CBE-F1E14F3C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73D3-CAE9-334D-8A48-553AC481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9E06-B47D-AF41-9B46-8F1CC5CF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2B9F1-724E-C344-B1FD-A2BFA4F0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AC389-8034-4E4E-A6A1-115A250E7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AD3B8-F65E-D74F-9F8B-B84CD0C86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1E966-D0BC-B145-BEAB-849291C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0D786-DDDF-A246-AFD2-537800F6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49FB9-4D6C-7845-BA91-88ABA34E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982-72BE-7947-B014-6D054E58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7DADE-C326-2747-A4E9-A5EF1CA7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DA39F-FF28-5741-B2CB-4C989252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A83AB-4201-A34C-9DEE-80FD527C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DE0E7-B413-514B-9AB6-9003D7DB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A34AB-6B9C-1240-A007-33405867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0254-F097-9241-8AFC-D0AA98DA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E0DB-FF89-DA45-B1C5-FAC31EF6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2916-3647-6B4A-BE50-C6BAB5C5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785B0-D825-5743-BF81-1330E122C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30C12-FCA4-674E-9320-FFFCC145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721E4-3DA6-5445-A246-FA5E0F24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7A7A7-7357-AA4E-8008-33710E8B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2D7-7345-914D-B98B-5DDD4201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3A007-48FC-7446-AF9E-7198D872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A669B-E485-A947-BD22-26DB7159E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53EEA-45DF-9E4C-BB7B-1053EE5D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396DD-6E7B-584E-8D10-7940EFBB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3BB5E-0DED-C945-9EA5-11927BE6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A5247-8241-3841-A861-83025490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22A89-779E-0B49-A795-05152FAAE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38704-09D7-3A4A-A4C3-D8F04ED58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5DFE-C195-724E-9B74-E960EBEEAE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FE34A-8079-7E47-97CA-5FED37294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989E-9E11-6B47-8A2A-3BFEA40EC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264E-7117-B84C-85EB-8D86BFE9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safety/outbreaks/prevention-education/future.html" TargetMode="External"/><Relationship Id="rId2" Type="http://schemas.openxmlformats.org/officeDocument/2006/relationships/hyperlink" Target="https://www.cdc.gov/foodsafety/outbreaks/multistate-outbreaks/cdc-ro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is.usda.gov/wps/portal/fsis/topics/food-safety-education/get-answers/food-safety-fact-sheets/safe-food-handling/cleanliness-helps-prevent-foodborne-illness/CT_Ind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ACB5-8E86-0F48-9B87-66FE6253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Health: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FBB1-E7FC-AE43-AFF1-75ABF7B0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Nation’s leading public health agency</a:t>
            </a:r>
          </a:p>
          <a:p>
            <a:r>
              <a:rPr lang="en-US" dirty="0"/>
              <a:t>CDC coordinates the public health investigation during multistate outbreaks, working closely with public health partners including:</a:t>
            </a:r>
          </a:p>
          <a:p>
            <a:pPr lvl="1"/>
            <a:r>
              <a:rPr lang="en-US" dirty="0"/>
              <a:t>County, city, and state health departments</a:t>
            </a:r>
          </a:p>
          <a:p>
            <a:pPr lvl="1"/>
            <a:r>
              <a:rPr lang="en-US" dirty="0"/>
              <a:t>U.S. Food and Drug Administration (FDA)External</a:t>
            </a:r>
          </a:p>
          <a:p>
            <a:pPr lvl="1"/>
            <a:r>
              <a:rPr lang="en-US" dirty="0"/>
              <a:t>U.S. Department of Agriculture (USDA)External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BCD8C-ACB6-E64E-84D0-0E433E73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33" y="4591050"/>
            <a:ext cx="6096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57F6-066D-7F43-A83E-BA04D061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Heath: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EA3F-E0C6-DC4D-8E53-E3DB8848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3 main roles during investigations of gastrointestinal illnesses involving multiple states that might be related to food or animal contact: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Quickly detect outbreaks</a:t>
            </a:r>
            <a:r>
              <a:rPr lang="en-US" dirty="0"/>
              <a:t> by monitoring nationwide surveillance systems that track diseases.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Gather the evidence</a:t>
            </a:r>
            <a:r>
              <a:rPr lang="en-US" dirty="0"/>
              <a:t> linking the outbreak to a likely food or animal source.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Communicate</a:t>
            </a:r>
            <a:r>
              <a:rPr lang="en-US" dirty="0"/>
              <a:t> to consumers and retailers about the source of the outbreak to prevent additional illnesses.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058C-867A-BC41-8DA5-48AB0C5C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E013-43D7-1F4C-8385-7AA9279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of CDC’s most important disease surveillance systems is </a:t>
            </a:r>
            <a:r>
              <a:rPr lang="en-US" b="1" dirty="0" err="1"/>
              <a:t>PulseNet</a:t>
            </a:r>
            <a:endParaRPr lang="en-US" b="1" dirty="0"/>
          </a:p>
          <a:p>
            <a:pPr lvl="1"/>
            <a:r>
              <a:rPr lang="en-US" dirty="0"/>
              <a:t> National laboratory network that monitors illnesses caused by bacteria such as:</a:t>
            </a:r>
          </a:p>
          <a:p>
            <a:pPr lvl="2"/>
            <a:r>
              <a:rPr lang="en-US" dirty="0"/>
              <a:t>Salmonella</a:t>
            </a:r>
          </a:p>
          <a:p>
            <a:pPr lvl="2"/>
            <a:r>
              <a:rPr lang="en-US" dirty="0"/>
              <a:t>E. coli</a:t>
            </a:r>
          </a:p>
          <a:p>
            <a:pPr lvl="2"/>
            <a:r>
              <a:rPr lang="en-US" dirty="0"/>
              <a:t>Listeria</a:t>
            </a:r>
          </a:p>
          <a:p>
            <a:pPr lvl="1"/>
            <a:r>
              <a:rPr lang="en-US" dirty="0"/>
              <a:t>Uses DNA fingerprinting of the bacteria making people sick to detect possible outbreaks.</a:t>
            </a:r>
          </a:p>
          <a:p>
            <a:pPr lvl="1"/>
            <a:r>
              <a:rPr lang="en-US" dirty="0"/>
              <a:t>Keeps track of each bacteria DNA fingerprint collected nationwide since 1996.</a:t>
            </a:r>
          </a:p>
          <a:p>
            <a:pPr lvl="2"/>
            <a:r>
              <a:rPr lang="en-US" dirty="0"/>
              <a:t>Allows investigators to quickly connect different fingerprints to each other and determine whether multiple people became sick from bacteria with the same DNA fingerprint.</a:t>
            </a:r>
          </a:p>
          <a:p>
            <a:pPr lvl="2"/>
            <a:r>
              <a:rPr lang="en-US" dirty="0"/>
              <a:t>Illnesses are then investigated together to determine if there is a likely source.</a:t>
            </a:r>
          </a:p>
        </p:txBody>
      </p:sp>
    </p:spTree>
    <p:extLst>
      <p:ext uri="{BB962C8B-B14F-4D97-AF65-F5344CB8AC3E}">
        <p14:creationId xmlns:p14="http://schemas.microsoft.com/office/powerpoint/2010/main" val="379939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3E49-8F75-3446-89D8-7EC3D492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255" y="461181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Health: Prevention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3F632-6D58-0E43-A3DF-CDF9995AC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443" y="1477816"/>
            <a:ext cx="9312812" cy="444468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Ultimate goal for public health is not just stopping outbreaks once they occur, but preventing them from happening in the first place.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Long-term result of outbreak investigations and additional research should be 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Improved practices in industry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Stronger regulations and enforcement by U.S. regulatory agencies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Better consumer understanding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Should reduce the number of foodborne illnesses that occur</a:t>
            </a:r>
          </a:p>
        </p:txBody>
      </p:sp>
    </p:spTree>
    <p:extLst>
      <p:ext uri="{BB962C8B-B14F-4D97-AF65-F5344CB8AC3E}">
        <p14:creationId xmlns:p14="http://schemas.microsoft.com/office/powerpoint/2010/main" val="335866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3E5D-D5FF-A14C-9C1E-66AD214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Health: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E658-2C32-2D46-8444-13BE7D87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Prevention involves many partners in food production chain, going all the way from the farm to your table.</a:t>
            </a:r>
          </a:p>
          <a:p>
            <a:r>
              <a:rPr lang="en-US" dirty="0"/>
              <a:t>Prevention Measures:</a:t>
            </a:r>
          </a:p>
          <a:p>
            <a:pPr lvl="1"/>
            <a:r>
              <a:rPr lang="en-US" dirty="0"/>
              <a:t>Producing and harvesting food</a:t>
            </a:r>
          </a:p>
          <a:p>
            <a:pPr lvl="2"/>
            <a:r>
              <a:rPr lang="en-US" dirty="0"/>
              <a:t>Safe agricultural practices for produce farmers</a:t>
            </a:r>
          </a:p>
          <a:p>
            <a:pPr lvl="1"/>
            <a:r>
              <a:rPr lang="en-US" dirty="0"/>
              <a:t>Processing foods</a:t>
            </a:r>
          </a:p>
          <a:p>
            <a:pPr lvl="2"/>
            <a:r>
              <a:rPr lang="en-US" dirty="0"/>
              <a:t>Use of pasteurization, canning, cooking, irradiation, and other steps to kill pathogens in food processing</a:t>
            </a:r>
          </a:p>
          <a:p>
            <a:pPr lvl="1"/>
            <a:r>
              <a:rPr lang="en-US" dirty="0"/>
              <a:t>Distributing and preparing foods</a:t>
            </a:r>
          </a:p>
          <a:p>
            <a:pPr lvl="2"/>
            <a:r>
              <a:rPr lang="en-US" dirty="0"/>
              <a:t>Training for restaurant managers and food workers about food safety and sanitation measures</a:t>
            </a:r>
          </a:p>
          <a:p>
            <a:pPr lvl="2"/>
            <a:r>
              <a:rPr lang="en-US" dirty="0"/>
              <a:t>Proper hand-washing procedures and facilities</a:t>
            </a:r>
          </a:p>
          <a:p>
            <a:pPr lvl="2"/>
            <a:r>
              <a:rPr lang="en-US" dirty="0"/>
              <a:t>Food safety education for consumers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ADB1B2-E6CC-EA4D-8712-4B6EC2C8B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683" y="110924"/>
            <a:ext cx="4121833" cy="66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3E49-8F75-3446-89D8-7EC3D492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255" y="461181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3F632-6D58-0E43-A3DF-CDF9995AC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254" y="1463749"/>
            <a:ext cx="9505071" cy="3628756"/>
          </a:xfrm>
        </p:spPr>
        <p:txBody>
          <a:bodyPr>
            <a:normAutofit/>
          </a:bodyPr>
          <a:lstStyle/>
          <a:p>
            <a:r>
              <a:rPr lang="en-US" b="1" dirty="0"/>
              <a:t>Cleanliness Helps Prevent Foodborne Illness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USDA developed </a:t>
            </a:r>
            <a:r>
              <a:rPr lang="en-US" b="1" dirty="0"/>
              <a:t>Be Food Safe</a:t>
            </a:r>
            <a:r>
              <a:rPr lang="en-US" dirty="0"/>
              <a:t> campaign in cooperation with the Partnership for Food Safety Education, FDA, and CDC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Americans are aware of food safety, but need more information to achieve and maintain safe food handling behaviors.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Be Food Safe</a:t>
            </a:r>
            <a:r>
              <a:rPr lang="en-US" dirty="0"/>
              <a:t> means preventing foodborne illness through four easy steps: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Clean: Wash hands and surfaces often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Separate: Don't cross-contaminate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Cook: Cook to proper temperatures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Chill: Refrigerate promptly</a:t>
            </a:r>
          </a:p>
        </p:txBody>
      </p:sp>
    </p:spTree>
    <p:extLst>
      <p:ext uri="{BB962C8B-B14F-4D97-AF65-F5344CB8AC3E}">
        <p14:creationId xmlns:p14="http://schemas.microsoft.com/office/powerpoint/2010/main" val="2683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3E49-8F75-3446-89D8-7EC3D492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255" y="461181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3F632-6D58-0E43-A3DF-CDF9995AC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254" y="1491883"/>
            <a:ext cx="9434733" cy="4515021"/>
          </a:xfrm>
        </p:spPr>
        <p:txBody>
          <a:bodyPr>
            <a:normAutofit/>
          </a:bodyPr>
          <a:lstStyle/>
          <a:p>
            <a:r>
              <a:rPr lang="en-US" b="1" dirty="0"/>
              <a:t>National Food Safety Education Month® (NFSEM)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Created by the National Restaurant Association Educational Foundation's (NRAEF) International Food Safety Council (IFSC) in 1994 to heighten the awareness about the importance of food safety education.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Observed annually in September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Goals of NFSEM: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Reinforce food safety education and training among restaurant and foodservice workers.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Educate the public to handle and prepare food safely at home.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Each year a new theme and training activities are created for industry to reinforce proper food safety practices and procedures. </a:t>
            </a:r>
          </a:p>
        </p:txBody>
      </p:sp>
    </p:spTree>
    <p:extLst>
      <p:ext uri="{BB962C8B-B14F-4D97-AF65-F5344CB8AC3E}">
        <p14:creationId xmlns:p14="http://schemas.microsoft.com/office/powerpoint/2010/main" val="304221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D734-3EF4-C641-853E-FE98FFE6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BA75-1E61-A445-837D-02EBF97D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https://www.cdc.gov/foodsafety/outbreaks/multistate-outbreaks/cdc-role.html</a:t>
            </a:r>
            <a:endParaRPr lang="en-US" dirty="0"/>
          </a:p>
          <a:p>
            <a:r>
              <a:rPr lang="en-US" dirty="0">
                <a:hlinkClick r:id="rId3"/>
              </a:rPr>
              <a:t>https://www.cdc.gov/foodsafety/outbreaks/prevention-education/future.html</a:t>
            </a:r>
            <a:endParaRPr lang="en-US" dirty="0"/>
          </a:p>
          <a:p>
            <a:r>
              <a:rPr lang="en-US" dirty="0">
                <a:hlinkClick r:id="rId4"/>
              </a:rPr>
              <a:t>https://www.fsis.usda.gov/wps/portal/fsis/topics/food-safety-education/get-answers/food-safety-fact-sheets/safe-food-handling/cleanliness-helps-prevent-foodborne-illness/CT_Index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301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Public Health: CDC</vt:lpstr>
      <vt:lpstr>Public Heath: CDC</vt:lpstr>
      <vt:lpstr>Detection</vt:lpstr>
      <vt:lpstr>Public Health: Prevention </vt:lpstr>
      <vt:lpstr>Public Health: Prevention </vt:lpstr>
      <vt:lpstr>PowerPoint Presentation</vt:lpstr>
      <vt:lpstr>Prevention </vt:lpstr>
      <vt:lpstr>Prevention 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</dc:title>
  <dc:creator>raghda.elshafey@yorkmail.cuny.edu</dc:creator>
  <cp:lastModifiedBy>raghda.elshafey@yorkmail.cuny.edu</cp:lastModifiedBy>
  <cp:revision>17</cp:revision>
  <dcterms:created xsi:type="dcterms:W3CDTF">2019-01-19T20:29:37Z</dcterms:created>
  <dcterms:modified xsi:type="dcterms:W3CDTF">2019-01-23T17:11:31Z</dcterms:modified>
</cp:coreProperties>
</file>